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  <p:sldMasterId id="2147483686" r:id="rId2"/>
  </p:sldMasterIdLst>
  <p:notesMasterIdLst>
    <p:notesMasterId r:id="rId17"/>
  </p:notesMasterIdLst>
  <p:sldIdLst>
    <p:sldId id="256" r:id="rId3"/>
    <p:sldId id="268" r:id="rId4"/>
    <p:sldId id="264" r:id="rId5"/>
    <p:sldId id="263" r:id="rId6"/>
    <p:sldId id="266" r:id="rId7"/>
    <p:sldId id="267" r:id="rId8"/>
    <p:sldId id="257" r:id="rId9"/>
    <p:sldId id="258" r:id="rId10"/>
    <p:sldId id="259" r:id="rId11"/>
    <p:sldId id="265" r:id="rId12"/>
    <p:sldId id="269" r:id="rId13"/>
    <p:sldId id="260" r:id="rId14"/>
    <p:sldId id="261" r:id="rId15"/>
    <p:sldId id="262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95dc94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95dc94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d095dc9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d095dc9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foodandhealth.com/" TargetMode="External"/><Relationship Id="rId2" Type="http://schemas.openxmlformats.org/officeDocument/2006/relationships/hyperlink" Target="http://www.ussoil.ne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en.wikipedia.org/wiki/nl:User:Algon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1: Welcome and 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CS 163 and CS 164: Java Programming</a:t>
            </a:r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 Colorado State University 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Computer Science Department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Slides Originally Created by Albert Lionelle (Albert.Lionelle@colostate.edu)</a:t>
            </a:r>
            <a:endParaRPr sz="8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33F47-0A68-3247-99B9-EA4C006F3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9" y="1175746"/>
            <a:ext cx="5546259" cy="3003579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b="1" dirty="0"/>
              <a:t>Reading Code</a:t>
            </a:r>
          </a:p>
          <a:p>
            <a:r>
              <a:rPr lang="en-US" dirty="0"/>
              <a:t>Also help with recall</a:t>
            </a:r>
          </a:p>
          <a:p>
            <a:pPr lvl="1"/>
            <a:r>
              <a:rPr lang="en-US" dirty="0"/>
              <a:t>Best thing to do – go back to them</a:t>
            </a:r>
          </a:p>
          <a:p>
            <a:pPr lvl="1"/>
            <a:r>
              <a:rPr lang="en-US" dirty="0"/>
              <a:t>Interleave – pick different orders to redo them from time to time</a:t>
            </a:r>
          </a:p>
          <a:p>
            <a:pPr lvl="1"/>
            <a:r>
              <a:rPr lang="en-US" dirty="0"/>
              <a:t>Spacing – do some every night!</a:t>
            </a:r>
          </a:p>
          <a:p>
            <a:pPr lvl="1"/>
            <a:r>
              <a:rPr lang="en-US" dirty="0"/>
              <a:t>Psychology of learning – this helps! </a:t>
            </a:r>
          </a:p>
          <a:p>
            <a:r>
              <a:rPr lang="en-US" dirty="0"/>
              <a:t>Best way to study for exams?</a:t>
            </a:r>
          </a:p>
          <a:p>
            <a:pPr lvl="1"/>
            <a:r>
              <a:rPr lang="en-US" dirty="0"/>
              <a:t>Every night – knowledge checks, practice exam</a:t>
            </a:r>
          </a:p>
          <a:p>
            <a:pPr lvl="2"/>
            <a:r>
              <a:rPr lang="en-US" dirty="0"/>
              <a:t>Retesting + spacing</a:t>
            </a:r>
          </a:p>
          <a:p>
            <a:pPr lvl="1"/>
            <a:r>
              <a:rPr lang="en-US" dirty="0"/>
              <a:t>You can do them 100 times, get different results every time! </a:t>
            </a:r>
          </a:p>
          <a:p>
            <a:pPr lvl="2"/>
            <a:r>
              <a:rPr lang="en-US" dirty="0"/>
              <a:t>Highest result is the one kept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/>
        </p:nvGraphicFramePr>
        <p:xfrm>
          <a:off x="5227820" y="3055348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627485" y="3493920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7954721" y="3976735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Help!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3326103"/>
          </a:xfrm>
        </p:spPr>
        <p:txBody>
          <a:bodyPr/>
          <a:lstStyle/>
          <a:p>
            <a:r>
              <a:rPr lang="en-US" dirty="0"/>
              <a:t>MS Teams </a:t>
            </a:r>
          </a:p>
          <a:p>
            <a:pPr lvl="1"/>
            <a:r>
              <a:rPr lang="en-US" dirty="0"/>
              <a:t>Used in industry</a:t>
            </a:r>
          </a:p>
          <a:p>
            <a:pPr lvl="1"/>
            <a:r>
              <a:rPr lang="en-US" dirty="0"/>
              <a:t>We make use for the course (mixed with online and on-campus students)</a:t>
            </a:r>
          </a:p>
          <a:p>
            <a:r>
              <a:rPr lang="en-US" dirty="0"/>
              <a:t>Install the Application! (not just the browser)</a:t>
            </a:r>
          </a:p>
          <a:p>
            <a:r>
              <a:rPr lang="en-US" dirty="0"/>
              <a:t>Use the General Channel (Study Group!)</a:t>
            </a:r>
          </a:p>
          <a:p>
            <a:pPr lvl="1"/>
            <a:r>
              <a:rPr lang="en-US" dirty="0"/>
              <a:t>General Questions</a:t>
            </a:r>
          </a:p>
          <a:p>
            <a:pPr lvl="1"/>
            <a:r>
              <a:rPr lang="en-US" dirty="0"/>
              <a:t>Knowledge Checks</a:t>
            </a:r>
          </a:p>
          <a:p>
            <a:pPr lvl="1"/>
            <a:r>
              <a:rPr lang="en-US" dirty="0"/>
              <a:t>Reading </a:t>
            </a:r>
          </a:p>
          <a:p>
            <a:pPr lvl="1"/>
            <a:r>
              <a:rPr lang="en-US" dirty="0"/>
              <a:t>aka, any question that doesn’t require posting code *you* write</a:t>
            </a:r>
          </a:p>
          <a:p>
            <a:r>
              <a:rPr lang="en-US" dirty="0"/>
              <a:t>Help Desk (TA Code Review)</a:t>
            </a:r>
          </a:p>
          <a:p>
            <a:pPr lvl="1"/>
            <a:r>
              <a:rPr lang="en-US" dirty="0"/>
              <a:t>Specific hours with TAs</a:t>
            </a:r>
          </a:p>
          <a:p>
            <a:pPr lvl="1"/>
            <a:r>
              <a:rPr lang="en-US" dirty="0"/>
              <a:t>A time for someone to look at code *you* write (post, I have a question..)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930B1-69CF-334B-B389-1D6B80A8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176" y="120935"/>
            <a:ext cx="4401213" cy="13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</a:t>
            </a:r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Remember to Ask Questions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Stay Ahead / Don’t Fall Behind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Be kind to yourself - no one gets everything the first time. </a:t>
            </a:r>
            <a:endParaRPr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Have fun!</a:t>
            </a:r>
            <a:endParaRPr/>
          </a:p>
        </p:txBody>
      </p:sp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400" y="801658"/>
            <a:ext cx="3820800" cy="353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/>
        </p:nvSpPr>
        <p:spPr>
          <a:xfrm>
            <a:off x="451375" y="3086100"/>
            <a:ext cx="38208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Computer Science is using technology to solve problems!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73438" y="22357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who was the first programmer?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75" y="702325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3108825" y="4410200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Photo By: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Alfred Edward Chalon [Public domain], via Wikimedia Commons</a:t>
            </a:r>
            <a:endParaRPr sz="800"/>
          </a:p>
        </p:txBody>
      </p:sp>
      <p:sp>
        <p:nvSpPr>
          <p:cNvPr id="230" name="Google Shape;230;p45"/>
          <p:cNvSpPr txBox="1"/>
          <p:nvPr/>
        </p:nvSpPr>
        <p:spPr>
          <a:xfrm>
            <a:off x="3090675" y="123950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Right Honourable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Countess of Lovelace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 algn="ctr">
              <a:buNone/>
            </a:pPr>
            <a:r>
              <a:rPr lang="en-US" b="1" dirty="0"/>
              <a:t>ACM / ACM-W - Welcome Back Boardgames!</a:t>
            </a:r>
          </a:p>
          <a:p>
            <a:pPr marL="152400" indent="0" algn="ctr">
              <a:buNone/>
            </a:pPr>
            <a:r>
              <a:rPr lang="en-US" b="1" dirty="0"/>
              <a:t>Pinon Hall 131 (the study area)</a:t>
            </a:r>
          </a:p>
          <a:p>
            <a:pPr marL="152400" indent="0" algn="ctr">
              <a:buNone/>
            </a:pPr>
            <a:r>
              <a:rPr lang="en-US" b="1"/>
              <a:t>Thursday (26</a:t>
            </a:r>
            <a:r>
              <a:rPr lang="en-US" b="1" baseline="30000"/>
              <a:t>th</a:t>
            </a:r>
            <a:r>
              <a:rPr lang="en-US" b="1"/>
              <a:t>) 6:00 PM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A super popular event, great way to meet others in the major, and have fun!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  <p:pic>
        <p:nvPicPr>
          <p:cNvPr id="9" name="Picture 8" descr="Colorful boardgame">
            <a:extLst>
              <a:ext uri="{FF2B5EF4-FFF2-40B4-BE49-F238E27FC236}">
                <a16:creationId xmlns:a16="http://schemas.microsoft.com/office/drawing/2014/main" id="{BC3A9A58-C08A-AF44-AD73-70E2D33C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042641"/>
            <a:ext cx="2495466" cy="16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215533-8C2E-8F4B-916B-F5B8F55E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Instructor: 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B120F-7517-3142-84CF-7C4C46A6D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169243"/>
            <a:ext cx="8312700" cy="4310748"/>
          </a:xfrm>
        </p:spPr>
        <p:txBody>
          <a:bodyPr/>
          <a:lstStyle/>
          <a:p>
            <a:pPr fontAlgn="base"/>
            <a:r>
              <a:rPr lang="en-US" sz="1000" dirty="0"/>
              <a:t>Masters of Science in Computer Science - From CSU! </a:t>
            </a:r>
          </a:p>
          <a:p>
            <a:pPr lvl="1" fontAlgn="base"/>
            <a:r>
              <a:rPr lang="en-US" sz="900" dirty="0"/>
              <a:t>Studied Computer Vision: Merging of Artificial Intelligence and Computer Graphics</a:t>
            </a:r>
          </a:p>
          <a:p>
            <a:pPr lvl="1" fontAlgn="base"/>
            <a:r>
              <a:rPr lang="en-US" sz="900" dirty="0"/>
              <a:t>PhD Candidate CSU</a:t>
            </a:r>
          </a:p>
          <a:p>
            <a:pPr fontAlgn="base"/>
            <a:r>
              <a:rPr lang="en-US" sz="1000" dirty="0"/>
              <a:t>Worked in Industry for 10 years</a:t>
            </a:r>
          </a:p>
          <a:p>
            <a:pPr lvl="1" fontAlgn="base"/>
            <a:r>
              <a:rPr lang="en-US" sz="900" dirty="0"/>
              <a:t>Raytheon IIS</a:t>
            </a:r>
          </a:p>
          <a:p>
            <a:pPr lvl="1" fontAlgn="base"/>
            <a:r>
              <a:rPr lang="en-US" sz="900" u="sng" dirty="0">
                <a:hlinkClick r:id="rId2"/>
              </a:rPr>
              <a:t>US Soil</a:t>
            </a:r>
            <a:r>
              <a:rPr lang="en-US" sz="900" dirty="0"/>
              <a:t>  - co-owner</a:t>
            </a:r>
          </a:p>
          <a:p>
            <a:pPr lvl="1" fontAlgn="base"/>
            <a:r>
              <a:rPr lang="en-US" sz="900" u="sng" dirty="0">
                <a:hlinkClick r:id="rId3"/>
              </a:rPr>
              <a:t>Real Food and Health Magazine</a:t>
            </a:r>
            <a:r>
              <a:rPr lang="en-US" sz="900" dirty="0"/>
              <a:t> - co-owner</a:t>
            </a:r>
          </a:p>
          <a:p>
            <a:pPr lvl="1" fontAlgn="base"/>
            <a:r>
              <a:rPr lang="en-US" sz="900" dirty="0"/>
              <a:t>Principal of an alternative high-school</a:t>
            </a:r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 fontAlgn="base"/>
            <a:r>
              <a:rPr lang="en-US" sz="900" dirty="0"/>
              <a:t>Diversity in Computer Science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/>
              <a:t>Society of Creative Anachronism (Living History Recreators)</a:t>
            </a:r>
          </a:p>
          <a:p>
            <a:pPr lvl="1" fontAlgn="base"/>
            <a:r>
              <a:rPr lang="en-US" sz="900" dirty="0"/>
              <a:t>Rapier and Longsword - Historical Martial Arts (I learn and teach)</a:t>
            </a:r>
          </a:p>
          <a:p>
            <a:pPr lvl="1" fontAlgn="base"/>
            <a:r>
              <a:rPr lang="en-US" sz="900" dirty="0"/>
              <a:t>Dancing and Theater</a:t>
            </a:r>
          </a:p>
        </p:txBody>
      </p:sp>
      <p:pic>
        <p:nvPicPr>
          <p:cNvPr id="1026" name="Picture 2" descr="Image may contain: one or more people, cloud, sky, outdoor and nature">
            <a:extLst>
              <a:ext uri="{FF2B5EF4-FFF2-40B4-BE49-F238E27FC236}">
                <a16:creationId xmlns:a16="http://schemas.microsoft.com/office/drawing/2014/main" id="{796CA812-7090-2C44-87FF-0465584C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85" y="2449002"/>
            <a:ext cx="3590444" cy="2239707"/>
          </a:xfrm>
          <a:prstGeom prst="rect">
            <a:avLst/>
          </a:prstGeom>
          <a:noFill/>
          <a:effectLst>
            <a:softEdge rad="14920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8F0DB-EEC2-524C-9BFD-5A74C33F8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726" y="111333"/>
            <a:ext cx="1205403" cy="1205403"/>
          </a:xfrm>
          <a:prstGeom prst="rect">
            <a:avLst/>
          </a:prstGeom>
          <a:effectLst>
            <a:softEdge rad="41801"/>
          </a:effectLst>
        </p:spPr>
      </p:pic>
    </p:spTree>
    <p:extLst>
      <p:ext uri="{BB962C8B-B14F-4D97-AF65-F5344CB8AC3E}">
        <p14:creationId xmlns:p14="http://schemas.microsoft.com/office/powerpoint/2010/main" val="37801150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957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pPr lvl="1"/>
            <a:r>
              <a:rPr lang="en-US" dirty="0"/>
              <a:t>email (poor), canvas (very bad!!)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Check the Syllabus  for Office Hours! </a:t>
            </a:r>
          </a:p>
          <a:p>
            <a:pPr lvl="1"/>
            <a:r>
              <a:rPr lang="en-US" dirty="0"/>
              <a:t>Mixed MS Teams and Office</a:t>
            </a:r>
          </a:p>
          <a:p>
            <a:pPr lvl="2"/>
            <a:r>
              <a:rPr lang="en-US" dirty="0"/>
              <a:t>stop by either but may need to wait. 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3703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9374B8-95E3-D24E-B319-6FAC2B57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4" y="650159"/>
            <a:ext cx="3492055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Remember!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82976D2-16BD-4D5D-911D-B896B7943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Remind me which class! (I teach multiple) </a:t>
            </a:r>
          </a:p>
          <a:p>
            <a:pPr lvl="1"/>
            <a:r>
              <a:rPr lang="en-US" dirty="0"/>
              <a:t>Relative personal link == class you are in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r>
              <a:rPr lang="en-US" dirty="0">
                <a:sym typeface="Wingdings" pitchFamily="2" charset="2"/>
              </a:rPr>
              <a:t>Manage Expectations </a:t>
            </a:r>
          </a:p>
          <a:p>
            <a:pPr lvl="1"/>
            <a:r>
              <a:rPr lang="en-US" dirty="0">
                <a:sym typeface="Wingdings" pitchFamily="2" charset="2"/>
              </a:rPr>
              <a:t>Short question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A475C4-C2B2-A347-AEA0-370D53544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r="291" b="1"/>
          <a:stretch/>
        </p:blipFill>
        <p:spPr bwMode="auto">
          <a:xfrm>
            <a:off x="242576" y="444947"/>
            <a:ext cx="5272208" cy="422451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3052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50" y="1029648"/>
            <a:ext cx="8312700" cy="3738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Basic Java Programming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Variables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Control Structures (Branching)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Loops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Arrays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ArrayLists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Classes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Inheritance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Polymorphism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Essentially - learning the tool to build basic programs!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Problem Solving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Divide-Conquer-Glue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way to look at the world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Like learning music - programming takes practice, practice, practice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4" name="Google Shape;194;p40" descr="File:Octaaf0320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5" y="327250"/>
            <a:ext cx="2123925" cy="14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7316550" y="1773975"/>
            <a:ext cx="1411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Attribution: </a:t>
            </a:r>
            <a:r>
              <a:rPr lang="en" sz="700">
                <a:solidFill>
                  <a:srgbClr val="663366"/>
                </a:solidFill>
                <a:highlight>
                  <a:srgbClr val="F8F9FA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Algont</a:t>
            </a:r>
            <a:r>
              <a:rPr lang="en" sz="700">
                <a:solidFill>
                  <a:srgbClr val="222222"/>
                </a:solidFill>
                <a:highlight>
                  <a:srgbClr val="F8F9FA"/>
                </a:highlight>
              </a:rPr>
              <a:t> </a:t>
            </a: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6" name="Google Shape;196;p40" descr="w:en:Creative Commons" title="w:en:Creative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625" y="1826475"/>
            <a:ext cx="561725" cy="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2400" y="3862950"/>
            <a:ext cx="268900" cy="7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415217"/>
            <a:ext cx="8312700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Based on Psychology of Learning (4 week cycles)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Spacing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Interleaving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Practiced Recall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Elaboration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Reflection</a:t>
            </a:r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dirty="0"/>
              <a:t>Summative – Demonstrate what you know</a:t>
            </a:r>
            <a:endParaRPr dirty="0"/>
          </a:p>
          <a:p>
            <a:r>
              <a:rPr lang="en" dirty="0"/>
              <a:t>You are learning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new language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different way of thinking (Divide-Conquer-Glue)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OK to struggle!</a:t>
            </a:r>
            <a:endParaRPr dirty="0"/>
          </a:p>
        </p:txBody>
      </p:sp>
      <p:sp>
        <p:nvSpPr>
          <p:cNvPr id="204" name="Google Shape;204;p41"/>
          <p:cNvSpPr txBox="1"/>
          <p:nvPr/>
        </p:nvSpPr>
        <p:spPr>
          <a:xfrm>
            <a:off x="4987800" y="1471272"/>
            <a:ext cx="41562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Cambria"/>
                <a:ea typeface="Cambria"/>
                <a:cs typeface="Cambria"/>
                <a:sym typeface="Cambria"/>
              </a:rPr>
              <a:t>To have another language is to possess a second soul.</a:t>
            </a:r>
            <a:r>
              <a:rPr lang="en" sz="3000" dirty="0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- Charlemagne </a:t>
            </a:r>
            <a:r>
              <a:rPr lang="en" sz="800" dirty="0">
                <a:latin typeface="Proxima Nova"/>
                <a:ea typeface="Proxima Nova"/>
                <a:cs typeface="Proxima Nova"/>
                <a:sym typeface="Proxima Nova"/>
              </a:rPr>
              <a:t>(748 –814)</a:t>
            </a:r>
            <a:endParaRPr sz="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- Follow Canvas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50" y="1395985"/>
            <a:ext cx="8312700" cy="3201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Readings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Due before Lectures - Sunday, Tuesday and Thursday nights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Lectures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Active learning , a lot of group discussion and coding – BE HERE – or you will miss out. 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Labs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Meant to be done after lecture content - coding/writing code</a:t>
            </a:r>
            <a:endParaRPr dirty="0"/>
          </a:p>
          <a:p>
            <a:pPr>
              <a:spcBef>
                <a:spcPts val="0"/>
              </a:spcBef>
            </a:pPr>
            <a:r>
              <a:rPr lang="en-US" dirty="0"/>
              <a:t>Knowledge Checks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Required to move onto the next module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Your best study tools</a:t>
            </a:r>
          </a:p>
          <a:p>
            <a:pPr>
              <a:spcBef>
                <a:spcPts val="0"/>
              </a:spcBef>
            </a:pPr>
            <a:r>
              <a:rPr lang="en" dirty="0"/>
              <a:t>Exams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Coding exams – writing content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Practical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These are large and </a:t>
            </a:r>
            <a:r>
              <a:rPr lang="en" i="1" u="sng" dirty="0"/>
              <a:t>hard</a:t>
            </a:r>
            <a:r>
              <a:rPr lang="en" dirty="0"/>
              <a:t> programming assignments (usually 2 weeks), that bring it all together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747</Words>
  <Application>Microsoft Macintosh PowerPoint</Application>
  <PresentationFormat>On-screen Show (16:9)</PresentationFormat>
  <Paragraphs>148</Paragraphs>
  <Slides>14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Cambria</vt:lpstr>
      <vt:lpstr>Franklin Gothic Book</vt:lpstr>
      <vt:lpstr>Lobster</vt:lpstr>
      <vt:lpstr>Proxima Nova</vt:lpstr>
      <vt:lpstr>Source Sans Pro</vt:lpstr>
      <vt:lpstr>Vitesse Light</vt:lpstr>
      <vt:lpstr>Office Theme</vt:lpstr>
      <vt:lpstr>1_Office Theme</vt:lpstr>
      <vt:lpstr>PowerPoint Presentation</vt:lpstr>
      <vt:lpstr>Weekly Announcements! </vt:lpstr>
      <vt:lpstr>Instructor: Who Am I?</vt:lpstr>
      <vt:lpstr>Who Am I?</vt:lpstr>
      <vt:lpstr>Instructor: How to Contact Me?</vt:lpstr>
      <vt:lpstr>Remember!</vt:lpstr>
      <vt:lpstr>Topics Covered</vt:lpstr>
      <vt:lpstr>Teaching Approach/Concepts</vt:lpstr>
      <vt:lpstr>Course Structure - Follow Canvas</vt:lpstr>
      <vt:lpstr>Knowledge Checks</vt:lpstr>
      <vt:lpstr>Asking For Help! </vt:lpstr>
      <vt:lpstr>Most Importantly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Lionelle,Albert</cp:lastModifiedBy>
  <cp:revision>2</cp:revision>
  <dcterms:modified xsi:type="dcterms:W3CDTF">2021-08-16T18:57:21Z</dcterms:modified>
</cp:coreProperties>
</file>